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2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FABFA769-C0DD-4220-9D9A-D5FAD1EB16C0}" type="datetimeFigureOut">
              <a:rPr lang="en-US" smtClean="0"/>
              <a:t>11/11/2019</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2AAC8FCC-2C48-4CC6-A548-DE96540420B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BFA769-C0DD-4220-9D9A-D5FAD1EB16C0}"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C8FCC-2C48-4CC6-A548-DE96540420B4}"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FABFA769-C0DD-4220-9D9A-D5FAD1EB16C0}"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C8FCC-2C48-4CC6-A548-DE96540420B4}" type="slidenum">
              <a:rPr lang="en-US" smtClean="0"/>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ABFA769-C0DD-4220-9D9A-D5FAD1EB16C0}" type="datetimeFigureOut">
              <a:rPr lang="en-US" smtClean="0"/>
              <a:t>11/11/2019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AC8FCC-2C48-4CC6-A548-DE96540420B4}"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FABFA769-C0DD-4220-9D9A-D5FAD1EB16C0}" type="datetimeFigureOut">
              <a:rPr lang="en-US" smtClean="0"/>
              <a:t>11/11/2019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AAC8FCC-2C48-4CC6-A548-DE96540420B4}"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ABFA769-C0DD-4220-9D9A-D5FAD1EB16C0}" type="datetimeFigureOut">
              <a:rPr lang="en-US" smtClean="0"/>
              <a:t>11/11/2019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AAC8FCC-2C48-4CC6-A548-DE96540420B4}"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ABFA769-C0DD-4220-9D9A-D5FAD1EB16C0}" type="datetimeFigureOut">
              <a:rPr lang="en-US" smtClean="0"/>
              <a:t>11/11/2019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AAC8FCC-2C48-4CC6-A548-DE96540420B4}"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FABFA769-C0DD-4220-9D9A-D5FAD1EB16C0}" type="datetimeFigureOut">
              <a:rPr lang="en-US" smtClean="0"/>
              <a:t>11/11/2019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AAC8FCC-2C48-4CC6-A548-DE96540420B4}"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FABFA769-C0DD-4220-9D9A-D5FAD1EB16C0}" type="datetimeFigureOut">
              <a:rPr lang="en-US" smtClean="0"/>
              <a:t>11/11/2019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2AAC8FCC-2C48-4CC6-A548-DE96540420B4}"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BFA769-C0DD-4220-9D9A-D5FAD1EB16C0}"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C8FCC-2C48-4CC6-A548-DE96540420B4}"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ABFA769-C0DD-4220-9D9A-D5FAD1EB16C0}" type="datetimeFigureOut">
              <a:rPr lang="en-US" smtClean="0"/>
              <a:t>11/11/2019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AAC8FCC-2C48-4CC6-A548-DE96540420B4}"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FABFA769-C0DD-4220-9D9A-D5FAD1EB16C0}" type="datetimeFigureOut">
              <a:rPr lang="en-US" smtClean="0"/>
              <a:t>11/11/2019</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2AAC8FCC-2C48-4CC6-A548-DE96540420B4}"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8600" y="304800"/>
            <a:ext cx="7315200" cy="6248400"/>
          </a:xfrm>
        </p:spPr>
        <p:txBody>
          <a:bodyPr/>
          <a:lstStyle/>
          <a:p>
            <a:r>
              <a:rPr lang="en-US" dirty="0"/>
              <a:t/>
            </a:r>
            <a:br>
              <a:rPr lang="en-US" dirty="0"/>
            </a:br>
            <a:endParaRPr lang="en-US" i="1" dirty="0"/>
          </a:p>
        </p:txBody>
      </p:sp>
      <p:sp>
        <p:nvSpPr>
          <p:cNvPr id="3" name="Subtitle 2"/>
          <p:cNvSpPr>
            <a:spLocks noGrp="1"/>
          </p:cNvSpPr>
          <p:nvPr>
            <p:ph type="subTitle" idx="1"/>
          </p:nvPr>
        </p:nvSpPr>
        <p:spPr>
          <a:xfrm flipH="1">
            <a:off x="609598" y="533400"/>
            <a:ext cx="8153401" cy="5410200"/>
          </a:xfrm>
        </p:spPr>
        <p:txBody>
          <a:bodyPr>
            <a:normAutofit/>
          </a:bodyPr>
          <a:lstStyle/>
          <a:p>
            <a:endParaRPr lang="en-US" dirty="0" smtClean="0"/>
          </a:p>
          <a:p>
            <a:pPr algn="ctr"/>
            <a:r>
              <a:rPr lang="en-US" sz="4000" dirty="0" smtClean="0">
                <a:latin typeface="Times New Roman" pitchFamily="18" charset="0"/>
                <a:cs typeface="Times New Roman" pitchFamily="18" charset="0"/>
              </a:rPr>
              <a:t>Institutional affiliation</a:t>
            </a:r>
            <a:endParaRPr lang="en-US" sz="4000" dirty="0">
              <a:latin typeface="Times New Roman" pitchFamily="18" charset="0"/>
              <a:cs typeface="Times New Roman" pitchFamily="18" charset="0"/>
            </a:endParaRPr>
          </a:p>
          <a:p>
            <a:pPr algn="ctr"/>
            <a:r>
              <a:rPr lang="en-US" sz="4000" dirty="0" smtClean="0">
                <a:latin typeface="Times New Roman" pitchFamily="18" charset="0"/>
                <a:cs typeface="Times New Roman" pitchFamily="18" charset="0"/>
              </a:rPr>
              <a:t>Persuasive speech </a:t>
            </a:r>
          </a:p>
          <a:p>
            <a:pPr algn="ctr"/>
            <a:r>
              <a:rPr lang="en-US" sz="4000" dirty="0" smtClean="0">
                <a:latin typeface="Times New Roman" pitchFamily="18" charset="0"/>
                <a:cs typeface="Times New Roman" pitchFamily="18" charset="0"/>
              </a:rPr>
              <a:t>Student name</a:t>
            </a:r>
          </a:p>
          <a:p>
            <a:pPr algn="ctr"/>
            <a:r>
              <a:rPr lang="en-US" sz="4000" dirty="0" smtClean="0">
                <a:latin typeface="Times New Roman" pitchFamily="18" charset="0"/>
                <a:cs typeface="Times New Roman" pitchFamily="18" charset="0"/>
              </a:rPr>
              <a:t>Date </a:t>
            </a:r>
            <a:endParaRPr lang="en-US" sz="4000" dirty="0">
              <a:latin typeface="Times New Roman" pitchFamily="18" charset="0"/>
              <a:cs typeface="Times New Roman" pitchFamily="18" charset="0"/>
            </a:endParaRPr>
          </a:p>
        </p:txBody>
      </p:sp>
    </p:spTree>
    <p:extLst>
      <p:ext uri="{BB962C8B-B14F-4D97-AF65-F5344CB8AC3E}">
        <p14:creationId xmlns:p14="http://schemas.microsoft.com/office/powerpoint/2010/main" val="26593082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Learn your topic</a:t>
            </a:r>
          </a:p>
        </p:txBody>
      </p:sp>
      <p:sp>
        <p:nvSpPr>
          <p:cNvPr id="3" name="Content Placeholder 2"/>
          <p:cNvSpPr>
            <a:spLocks noGrp="1"/>
          </p:cNvSpPr>
          <p:nvPr>
            <p:ph idx="1"/>
          </p:nvPr>
        </p:nvSpPr>
        <p:spPr/>
        <p:txBody>
          <a:bodyPr/>
          <a:lstStyle/>
          <a:p>
            <a:pPr>
              <a:buFont typeface="Wingdings" pitchFamily="2" charset="2"/>
              <a:buChar char="Ø"/>
            </a:pPr>
            <a:r>
              <a:rPr lang="en-US" dirty="0"/>
              <a:t>It is essential to be aware of the topic that you will be speaking on. If you are not ready, it is important to do research and </a:t>
            </a:r>
            <a:r>
              <a:rPr lang="en-US" dirty="0" smtClean="0"/>
              <a:t>learn.</a:t>
            </a:r>
          </a:p>
          <a:p>
            <a:r>
              <a:rPr lang="en-US" dirty="0"/>
              <a:t>When the topic is controversial, it is imperative to know the argument on every side.</a:t>
            </a:r>
          </a:p>
          <a:p>
            <a:r>
              <a:rPr lang="en-US" dirty="0"/>
              <a:t>Other sources where one can get information include books, articles, and opinion-oriented sources such as editorial and radio talk.</a:t>
            </a:r>
          </a:p>
          <a:p>
            <a:pPr>
              <a:buFont typeface="Wingdings" pitchFamily="2" charset="2"/>
              <a:buChar char="Ø"/>
            </a:pPr>
            <a:endParaRPr lang="en-US" dirty="0"/>
          </a:p>
        </p:txBody>
      </p:sp>
    </p:spTree>
    <p:extLst>
      <p:ext uri="{BB962C8B-B14F-4D97-AF65-F5344CB8AC3E}">
        <p14:creationId xmlns:p14="http://schemas.microsoft.com/office/powerpoint/2010/main" val="21580620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Know your aim and goal</a:t>
            </a:r>
            <a:endParaRPr lang="en-US" sz="2800" dirty="0"/>
          </a:p>
        </p:txBody>
      </p:sp>
      <p:sp>
        <p:nvSpPr>
          <p:cNvPr id="3" name="Content Placeholder 2"/>
          <p:cNvSpPr>
            <a:spLocks noGrp="1"/>
          </p:cNvSpPr>
          <p:nvPr>
            <p:ph idx="1"/>
          </p:nvPr>
        </p:nvSpPr>
        <p:spPr>
          <a:xfrm>
            <a:off x="762000" y="1905000"/>
            <a:ext cx="6781800" cy="3962400"/>
          </a:xfrm>
        </p:spPr>
        <p:txBody>
          <a:bodyPr>
            <a:normAutofit fontScale="92500" lnSpcReduction="10000"/>
          </a:bodyPr>
          <a:lstStyle/>
          <a:p>
            <a:pPr>
              <a:buFont typeface="Wingdings" pitchFamily="2" charset="2"/>
              <a:buChar char="Ø"/>
            </a:pPr>
            <a:r>
              <a:rPr lang="en-US" dirty="0"/>
              <a:t>It is crucial to be aware of what you intend to achieve; thus, you can tailor the content to fit your objective and goal</a:t>
            </a:r>
            <a:r>
              <a:rPr lang="en-US" dirty="0" smtClean="0"/>
              <a:t>.</a:t>
            </a:r>
          </a:p>
          <a:p>
            <a:pPr>
              <a:buFont typeface="Wingdings" pitchFamily="2" charset="2"/>
              <a:buChar char="Ø"/>
            </a:pPr>
            <a:r>
              <a:rPr lang="en-US" dirty="0"/>
              <a:t>Taking, for example, if your topic is about technology improvement, it is important to know a lot about technology.</a:t>
            </a:r>
          </a:p>
          <a:p>
            <a:pPr>
              <a:buFont typeface="Wingdings" pitchFamily="2" charset="2"/>
              <a:buChar char="Ø"/>
            </a:pPr>
            <a:r>
              <a:rPr lang="en-US" dirty="0"/>
              <a:t>The speech needs to reflect what you think your audience will do. Your speech should be able to convince the audience of the importance and advantages of technology, thus having the aim and goal will help you to deliver the content.</a:t>
            </a:r>
          </a:p>
          <a:p>
            <a:pPr>
              <a:buFont typeface="Wingdings" pitchFamily="2" charset="2"/>
              <a:buChar char="Ø"/>
            </a:pPr>
            <a:endParaRPr lang="en-US" dirty="0"/>
          </a:p>
        </p:txBody>
      </p:sp>
    </p:spTree>
    <p:extLst>
      <p:ext uri="{BB962C8B-B14F-4D97-AF65-F5344CB8AC3E}">
        <p14:creationId xmlns:p14="http://schemas.microsoft.com/office/powerpoint/2010/main" val="35007168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95400" y="609600"/>
            <a:ext cx="6400800" cy="685800"/>
          </a:xfrm>
        </p:spPr>
        <p:txBody>
          <a:bodyPr>
            <a:normAutofit fontScale="90000"/>
          </a:bodyPr>
          <a:lstStyle/>
          <a:p>
            <a:r>
              <a:rPr lang="en-US" sz="4400" b="1" dirty="0"/>
              <a:t>Know your audience</a:t>
            </a:r>
            <a:endParaRPr lang="en-US" sz="4400" dirty="0"/>
          </a:p>
        </p:txBody>
      </p:sp>
      <p:sp>
        <p:nvSpPr>
          <p:cNvPr id="3" name="Content Placeholder 2"/>
          <p:cNvSpPr>
            <a:spLocks noGrp="1"/>
          </p:cNvSpPr>
          <p:nvPr>
            <p:ph idx="1"/>
          </p:nvPr>
        </p:nvSpPr>
        <p:spPr>
          <a:xfrm>
            <a:off x="457200" y="1143000"/>
            <a:ext cx="7924800" cy="5486400"/>
          </a:xfrm>
        </p:spPr>
        <p:txBody>
          <a:bodyPr>
            <a:normAutofit fontScale="92500" lnSpcReduction="10000"/>
          </a:bodyPr>
          <a:lstStyle/>
          <a:p>
            <a:r>
              <a:rPr lang="en-US" dirty="0"/>
              <a:t>It is also essential to understand your audience before delivering a speech.</a:t>
            </a:r>
          </a:p>
          <a:p>
            <a:r>
              <a:rPr lang="en-US" dirty="0"/>
              <a:t>If the audience is aware of the topic, they will need more basic information and the use of simple language</a:t>
            </a:r>
            <a:r>
              <a:rPr lang="en-US" dirty="0" smtClean="0"/>
              <a:t>.‘</a:t>
            </a:r>
          </a:p>
          <a:p>
            <a:pPr>
              <a:buFont typeface="Wingdings" pitchFamily="2" charset="2"/>
              <a:buChar char="Ø"/>
            </a:pPr>
            <a:r>
              <a:rPr lang="en-US" dirty="0"/>
              <a:t>An audience that supports your view on the topic will be faster to convince, while an audience that does not support your points will take a lot a lot of time to convince them.</a:t>
            </a:r>
          </a:p>
          <a:p>
            <a:pPr>
              <a:buFont typeface="Wingdings" pitchFamily="2" charset="2"/>
              <a:buChar char="Ø"/>
            </a:pPr>
            <a:r>
              <a:rPr lang="en-US" dirty="0"/>
              <a:t>Taking, for example, imagine you want to convince your audience to agree technology is important. If the audience thinks technology is important, you need to convince them to value technology. </a:t>
            </a:r>
            <a:endParaRPr lang="en-US" dirty="0" smtClean="0"/>
          </a:p>
          <a:p>
            <a:pPr>
              <a:buFont typeface="Wingdings" pitchFamily="2" charset="2"/>
              <a:buChar char="Ø"/>
            </a:pPr>
            <a:r>
              <a:rPr lang="en-US" dirty="0" smtClean="0"/>
              <a:t>When </a:t>
            </a:r>
            <a:r>
              <a:rPr lang="en-US" dirty="0"/>
              <a:t>the audience doesn't care about technology, you need to convince them that technology is worthwhile</a:t>
            </a:r>
          </a:p>
          <a:p>
            <a:pPr>
              <a:buFont typeface="Wingdings" pitchFamily="2" charset="2"/>
              <a:buChar char="Ø"/>
            </a:pPr>
            <a:endParaRPr lang="en-US" dirty="0"/>
          </a:p>
        </p:txBody>
      </p:sp>
    </p:spTree>
    <p:extLst>
      <p:ext uri="{BB962C8B-B14F-4D97-AF65-F5344CB8AC3E}">
        <p14:creationId xmlns:p14="http://schemas.microsoft.com/office/powerpoint/2010/main" val="13785803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838200"/>
            <a:ext cx="6324600" cy="762000"/>
          </a:xfrm>
        </p:spPr>
        <p:txBody>
          <a:bodyPr>
            <a:noAutofit/>
          </a:bodyPr>
          <a:lstStyle/>
          <a:p>
            <a:r>
              <a:rPr lang="en-US" sz="3600" b="1" dirty="0"/>
              <a:t>Be able to choose the right persuasive method</a:t>
            </a:r>
            <a:endParaRPr lang="en-US" sz="3600" dirty="0"/>
          </a:p>
        </p:txBody>
      </p:sp>
      <p:sp>
        <p:nvSpPr>
          <p:cNvPr id="3" name="Content Placeholder 2"/>
          <p:cNvSpPr>
            <a:spLocks noGrp="1"/>
          </p:cNvSpPr>
          <p:nvPr>
            <p:ph idx="1"/>
          </p:nvPr>
        </p:nvSpPr>
        <p:spPr>
          <a:xfrm>
            <a:off x="1524000" y="2209800"/>
            <a:ext cx="6324600" cy="3505201"/>
          </a:xfrm>
        </p:spPr>
        <p:txBody>
          <a:bodyPr>
            <a:normAutofit/>
          </a:bodyPr>
          <a:lstStyle/>
          <a:p>
            <a:pPr>
              <a:buFont typeface="Wingdings" pitchFamily="2" charset="2"/>
              <a:buChar char="Ø"/>
            </a:pPr>
            <a:r>
              <a:rPr lang="en-US" dirty="0"/>
              <a:t>. </a:t>
            </a:r>
            <a:r>
              <a:rPr lang="en-US" sz="2000" dirty="0"/>
              <a:t>According to your topic and audience, there are various ways to convince the audience of your point, and there are three main persuasive methods.</a:t>
            </a:r>
          </a:p>
          <a:p>
            <a:pPr>
              <a:buFont typeface="Wingdings" pitchFamily="2" charset="2"/>
              <a:buChar char="Ø"/>
            </a:pPr>
            <a:r>
              <a:rPr lang="en-US" sz="2000" dirty="0"/>
              <a:t>An ethos is an approach that appeals to the people moral or ethics</a:t>
            </a:r>
          </a:p>
          <a:p>
            <a:pPr>
              <a:buFont typeface="Wingdings" pitchFamily="2" charset="2"/>
              <a:buChar char="Ø"/>
            </a:pPr>
            <a:r>
              <a:rPr lang="en-US" sz="2000" dirty="0"/>
              <a:t>Pathos is methods that appeal to people's emotions.</a:t>
            </a:r>
          </a:p>
          <a:p>
            <a:pPr>
              <a:buFont typeface="Wingdings" pitchFamily="2" charset="2"/>
              <a:buChar char="Ø"/>
            </a:pPr>
            <a:r>
              <a:rPr lang="en-US" sz="2000" dirty="0"/>
              <a:t>Logos is an approach that appeals to audience intellect or logic</a:t>
            </a:r>
          </a:p>
          <a:p>
            <a:pPr>
              <a:buFont typeface="Wingdings" pitchFamily="2" charset="2"/>
              <a:buChar char="Ø"/>
            </a:pPr>
            <a:endParaRPr lang="en-US" sz="2000" dirty="0"/>
          </a:p>
        </p:txBody>
      </p:sp>
    </p:spTree>
    <p:extLst>
      <p:ext uri="{BB962C8B-B14F-4D97-AF65-F5344CB8AC3E}">
        <p14:creationId xmlns:p14="http://schemas.microsoft.com/office/powerpoint/2010/main" val="20046467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Outline the main points. </a:t>
            </a:r>
            <a:endParaRPr lang="en-US" sz="2800" dirty="0"/>
          </a:p>
        </p:txBody>
      </p:sp>
      <p:sp>
        <p:nvSpPr>
          <p:cNvPr id="3" name="Content Placeholder 2"/>
          <p:cNvSpPr>
            <a:spLocks noGrp="1"/>
          </p:cNvSpPr>
          <p:nvPr>
            <p:ph idx="1"/>
          </p:nvPr>
        </p:nvSpPr>
        <p:spPr/>
        <p:txBody>
          <a:bodyPr/>
          <a:lstStyle/>
          <a:p>
            <a:pPr>
              <a:buFont typeface="Wingdings" pitchFamily="2" charset="2"/>
              <a:buChar char="Ø"/>
            </a:pPr>
            <a:r>
              <a:rPr lang="en-US" dirty="0"/>
              <a:t>Once you have the best persuasive method for your audience, start brainstorming the critical point that you will make during the speech. </a:t>
            </a:r>
          </a:p>
          <a:p>
            <a:pPr>
              <a:buFont typeface="Wingdings" pitchFamily="2" charset="2"/>
              <a:buChar char="Ø"/>
            </a:pPr>
            <a:r>
              <a:rPr lang="en-US" dirty="0"/>
              <a:t>The amount of time given will determine the number of points you can make.</a:t>
            </a:r>
          </a:p>
          <a:p>
            <a:pPr>
              <a:buFont typeface="Wingdings" pitchFamily="2" charset="2"/>
              <a:buChar char="Ø"/>
            </a:pPr>
            <a:r>
              <a:rPr lang="en-US" dirty="0"/>
              <a:t>Three to four-point is a very good number to deliver well-explained points. </a:t>
            </a:r>
          </a:p>
          <a:p>
            <a:pPr>
              <a:buFont typeface="Wingdings" pitchFamily="2" charset="2"/>
              <a:buChar char="Ø"/>
            </a:pPr>
            <a:endParaRPr lang="en-US" dirty="0"/>
          </a:p>
        </p:txBody>
      </p:sp>
    </p:spTree>
    <p:extLst>
      <p:ext uri="{BB962C8B-B14F-4D97-AF65-F5344CB8AC3E}">
        <p14:creationId xmlns:p14="http://schemas.microsoft.com/office/powerpoint/2010/main" val="36814016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381000"/>
            <a:ext cx="5791200" cy="457200"/>
          </a:xfrm>
        </p:spPr>
        <p:txBody>
          <a:bodyPr>
            <a:noAutofit/>
          </a:bodyPr>
          <a:lstStyle/>
          <a:p>
            <a:r>
              <a:rPr lang="en-US" sz="2800" dirty="0"/>
              <a:t>References</a:t>
            </a:r>
            <a:br>
              <a:rPr lang="en-US" sz="2800" dirty="0"/>
            </a:br>
            <a:endParaRPr lang="en-US" sz="2800" dirty="0"/>
          </a:p>
        </p:txBody>
      </p:sp>
      <p:sp>
        <p:nvSpPr>
          <p:cNvPr id="3" name="Content Placeholder 2"/>
          <p:cNvSpPr>
            <a:spLocks noGrp="1"/>
          </p:cNvSpPr>
          <p:nvPr>
            <p:ph idx="1"/>
          </p:nvPr>
        </p:nvSpPr>
        <p:spPr>
          <a:xfrm>
            <a:off x="1219200" y="1219200"/>
            <a:ext cx="7924800" cy="5105400"/>
          </a:xfrm>
        </p:spPr>
        <p:txBody>
          <a:bodyPr/>
          <a:lstStyle/>
          <a:p>
            <a:pPr marL="0" indent="0">
              <a:buNone/>
            </a:pPr>
            <a:r>
              <a:rPr lang="en-US" sz="2000" dirty="0"/>
              <a:t>Alvarez, A., Bruce, K., Burnett, M., </a:t>
            </a:r>
            <a:r>
              <a:rPr lang="en-US" sz="2000" dirty="0" err="1"/>
              <a:t>Garibay</a:t>
            </a:r>
            <a:r>
              <a:rPr lang="en-US" sz="2000" dirty="0"/>
              <a:t>, M., Irvine, E., </a:t>
            </a:r>
            <a:r>
              <a:rPr lang="en-US" sz="2000" dirty="0" err="1"/>
              <a:t>McKelvey</a:t>
            </a:r>
            <a:r>
              <a:rPr lang="en-US" sz="2000" dirty="0"/>
              <a:t>, A., &amp; Vazquez Duque, D. (2019). Linfield Forensics (Speech and Debate) Showcase.</a:t>
            </a:r>
          </a:p>
          <a:p>
            <a:pPr marL="0" indent="0">
              <a:buNone/>
            </a:pPr>
            <a:endParaRPr lang="en-US" sz="2000" dirty="0" smtClean="0"/>
          </a:p>
          <a:p>
            <a:pPr marL="0" indent="0">
              <a:buNone/>
            </a:pPr>
            <a:r>
              <a:rPr lang="en-US" sz="2000" dirty="0" err="1" smtClean="0"/>
              <a:t>Molnár</a:t>
            </a:r>
            <a:r>
              <a:rPr lang="en-US" sz="2000" dirty="0"/>
              <a:t>, C. (2017). The Persuasive Speech in Rhetoric and Tales. </a:t>
            </a:r>
            <a:r>
              <a:rPr lang="en-US" sz="2000" i="1" dirty="0"/>
              <a:t>KÉPZÉS ÉS GYAKORLAT: TRAINING AND PRACTICE</a:t>
            </a:r>
            <a:r>
              <a:rPr lang="en-US" sz="2000" dirty="0"/>
              <a:t>, </a:t>
            </a:r>
            <a:r>
              <a:rPr lang="en-US" sz="2000" i="1" dirty="0"/>
              <a:t>15</a:t>
            </a:r>
            <a:r>
              <a:rPr lang="en-US" sz="2000" dirty="0"/>
              <a:t>(3), 131-138.</a:t>
            </a:r>
          </a:p>
          <a:p>
            <a:pPr marL="0" indent="0">
              <a:buNone/>
            </a:pPr>
            <a:endParaRPr lang="en-US" sz="2000" dirty="0" smtClean="0"/>
          </a:p>
          <a:p>
            <a:pPr marL="0" indent="0">
              <a:buNone/>
            </a:pPr>
            <a:r>
              <a:rPr lang="en-US" sz="2000" dirty="0" smtClean="0"/>
              <a:t>Xiao</a:t>
            </a:r>
            <a:r>
              <a:rPr lang="en-US" sz="2000" dirty="0"/>
              <a:t>, S., Yang, N., Johnston, A., &amp; </a:t>
            </a:r>
            <a:r>
              <a:rPr lang="en-US" sz="2000" dirty="0" err="1"/>
              <a:t>Warkentin</a:t>
            </a:r>
            <a:r>
              <a:rPr lang="en-US" sz="2000" dirty="0"/>
              <a:t>, M. (2018). Exploring the Influence of Speech Acts on Persuasive Communication of Information Security: A Cross-cultural Study.</a:t>
            </a:r>
          </a:p>
          <a:p>
            <a:pPr>
              <a:buFont typeface="Wingdings" pitchFamily="2" charset="2"/>
              <a:buChar char="Ø"/>
            </a:pPr>
            <a:endParaRPr lang="en-US" dirty="0"/>
          </a:p>
        </p:txBody>
      </p:sp>
    </p:spTree>
    <p:extLst>
      <p:ext uri="{BB962C8B-B14F-4D97-AF65-F5344CB8AC3E}">
        <p14:creationId xmlns:p14="http://schemas.microsoft.com/office/powerpoint/2010/main" val="35042941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25</TotalTime>
  <Words>489</Words>
  <Application>Microsoft Office PowerPoint</Application>
  <PresentationFormat>On-screen Show (4:3)</PresentationFormat>
  <Paragraphs>35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Flow</vt:lpstr>
      <vt:lpstr> </vt:lpstr>
      <vt:lpstr>Learn your topic</vt:lpstr>
      <vt:lpstr>Know your aim and goal</vt:lpstr>
      <vt:lpstr>Know your audience</vt:lpstr>
      <vt:lpstr>Be able to choose the right persuasive method</vt:lpstr>
      <vt:lpstr>Outline the main points.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Instistional affliation</dc:title>
  <dc:creator>hp</dc:creator>
  <cp:lastModifiedBy>hp</cp:lastModifiedBy>
  <cp:revision>4</cp:revision>
  <dcterms:created xsi:type="dcterms:W3CDTF">2019-11-10T22:08:09Z</dcterms:created>
  <dcterms:modified xsi:type="dcterms:W3CDTF">2019-11-10T22:33:26Z</dcterms:modified>
</cp:coreProperties>
</file>